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78" r:id="rId2"/>
    <p:sldId id="1033" r:id="rId3"/>
    <p:sldId id="1036" r:id="rId4"/>
    <p:sldId id="1037" r:id="rId5"/>
    <p:sldId id="1038" r:id="rId6"/>
    <p:sldId id="1035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rko Mazzoleni" initials="MM" lastIdx="2" clrIdx="0">
    <p:extLst>
      <p:ext uri="{19B8F6BF-5375-455C-9EA6-DF929625EA0E}">
        <p15:presenceInfo xmlns:p15="http://schemas.microsoft.com/office/powerpoint/2012/main" userId="Mirko Mazzolen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497F"/>
    <a:srgbClr val="0000FF"/>
    <a:srgbClr val="1C355D"/>
    <a:srgbClr val="EAB200"/>
    <a:srgbClr val="CCFF99"/>
    <a:srgbClr val="008A3E"/>
    <a:srgbClr val="DEEFA7"/>
    <a:srgbClr val="3461A0"/>
    <a:srgbClr val="CD623A"/>
    <a:srgbClr val="426E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Stile chiaro 1 - Color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Stile chiaro 2 - Color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95226" autoAdjust="0"/>
  </p:normalViewPr>
  <p:slideViewPr>
    <p:cSldViewPr snapToGrid="0" snapToObjects="1">
      <p:cViewPr varScale="1">
        <p:scale>
          <a:sx n="65" d="100"/>
          <a:sy n="65" d="100"/>
        </p:scale>
        <p:origin x="126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939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1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>
                <a:latin typeface="Rubik" pitchFamily="2" charset="-79"/>
                <a:cs typeface="Rubik" pitchFamily="2" charset="-79"/>
              </a:rPr>
              <a:t>Titolo del grafico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426EB0"/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43-6243-93FF-BA006A7DA150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43-6243-93FF-BA006A7DA150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843-6243-93FF-BA006A7DA1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59100832"/>
        <c:axId val="962377408"/>
      </c:barChart>
      <c:catAx>
        <c:axId val="959100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ubik" pitchFamily="2" charset="-79"/>
                <a:ea typeface="+mn-ea"/>
                <a:cs typeface="Rubik" pitchFamily="2" charset="-79"/>
              </a:defRPr>
            </a:pPr>
            <a:endParaRPr lang="it-IT"/>
          </a:p>
        </c:txPr>
        <c:crossAx val="962377408"/>
        <c:crosses val="autoZero"/>
        <c:auto val="1"/>
        <c:lblAlgn val="ctr"/>
        <c:lblOffset val="100"/>
        <c:noMultiLvlLbl val="0"/>
      </c:catAx>
      <c:valAx>
        <c:axId val="96237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59100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ubik" pitchFamily="2" charset="-79"/>
              <a:ea typeface="+mn-ea"/>
              <a:cs typeface="Rubik" pitchFamily="2" charset="-79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1.png>
</file>

<file path=ppt/media/image12.jpg>
</file>

<file path=ppt/media/image13.jpg>
</file>

<file path=ppt/media/image3.jpg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85F60-0429-014B-94F4-5F04CDE84950}" type="datetimeFigureOut">
              <a:rPr lang="it-IT" smtClean="0"/>
              <a:t>02/07/2024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57F3DC-54A1-8348-9B9C-E6CA6C4BBF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9610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9B9958FE-5604-404E-8CFA-78FDCCB37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B06AE38A-F37A-7D46-A340-4C7B145E38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788187"/>
            <a:ext cx="10650644" cy="68902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2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presentazione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41688C62-C93C-464D-BED6-6C144521EA90}"/>
              </a:ext>
            </a:extLst>
          </p:cNvPr>
          <p:cNvSpPr txBox="1">
            <a:spLocks/>
          </p:cNvSpPr>
          <p:nvPr userDrawn="1"/>
        </p:nvSpPr>
        <p:spPr>
          <a:xfrm>
            <a:off x="775762" y="1643251"/>
            <a:ext cx="10650644" cy="58507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i="0" kern="1200">
                <a:solidFill>
                  <a:schemeClr val="tx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r>
              <a:rPr lang="it-IT" sz="1800" b="0" dirty="0"/>
              <a:t>Sottotitolo della presentazione.</a:t>
            </a:r>
          </a:p>
          <a:p>
            <a:r>
              <a:rPr lang="it-IT" sz="1800" b="0" dirty="0" err="1"/>
              <a:t>Lorem</a:t>
            </a:r>
            <a:r>
              <a:rPr lang="it-IT" sz="1800" b="0" dirty="0"/>
              <a:t> </a:t>
            </a:r>
            <a:r>
              <a:rPr lang="it-IT" sz="1800" b="0" dirty="0" err="1"/>
              <a:t>ipsum</a:t>
            </a:r>
            <a:r>
              <a:rPr lang="it-IT" sz="1800" b="0" dirty="0"/>
              <a:t> </a:t>
            </a:r>
            <a:r>
              <a:rPr lang="it-IT" sz="1800" b="0" dirty="0" err="1"/>
              <a:t>dolor</a:t>
            </a:r>
            <a:r>
              <a:rPr lang="it-IT" sz="1800" b="0" dirty="0"/>
              <a:t> </a:t>
            </a:r>
            <a:r>
              <a:rPr lang="it-IT" sz="1800" b="0" dirty="0" err="1"/>
              <a:t>sit</a:t>
            </a:r>
            <a:r>
              <a:rPr lang="it-IT" sz="1800" b="0" dirty="0"/>
              <a:t> </a:t>
            </a:r>
            <a:r>
              <a:rPr lang="it-IT" sz="1800" b="0" dirty="0" err="1"/>
              <a:t>amet</a:t>
            </a:r>
            <a:r>
              <a:rPr lang="it-IT" sz="1800" b="0" dirty="0"/>
              <a:t>…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A080716-9AA8-C84B-97DE-2498E9EFC826}"/>
              </a:ext>
            </a:extLst>
          </p:cNvPr>
          <p:cNvSpPr txBox="1"/>
          <p:nvPr userDrawn="1"/>
        </p:nvSpPr>
        <p:spPr>
          <a:xfrm>
            <a:off x="774828" y="2642616"/>
            <a:ext cx="51870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1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2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adipiscing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elit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aliquam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3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1FDA0B6-93C1-F54D-8149-EE4337D572CD}"/>
              </a:ext>
            </a:extLst>
          </p:cNvPr>
          <p:cNvSpPr txBox="1"/>
          <p:nvPr userDrawn="1"/>
        </p:nvSpPr>
        <p:spPr>
          <a:xfrm>
            <a:off x="6180888" y="2642616"/>
            <a:ext cx="51870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4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5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adpiscing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elit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aliquam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A7CA3FF-1A1E-FD47-86A1-810C49CFD445}"/>
              </a:ext>
            </a:extLst>
          </p:cNvPr>
          <p:cNvSpPr txBox="1"/>
          <p:nvPr userDrawn="1"/>
        </p:nvSpPr>
        <p:spPr>
          <a:xfrm>
            <a:off x="774828" y="490985"/>
            <a:ext cx="850392" cy="203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0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37321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Elenco punt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A4EC7AE-9250-B946-9EB8-BC4322503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9217" y="2203323"/>
            <a:ext cx="10642961" cy="358606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="1">
                <a:latin typeface="Rubik" pitchFamily="2" charset="-79"/>
                <a:cs typeface="Rubik" pitchFamily="2" charset="-79"/>
              </a:defRPr>
            </a:lvl1pPr>
            <a:lvl2pPr>
              <a:defRPr sz="1600">
                <a:latin typeface="Rubik" pitchFamily="2" charset="-79"/>
                <a:cs typeface="Rubik" pitchFamily="2" charset="-79"/>
              </a:defRPr>
            </a:lvl2pPr>
            <a:lvl3pPr>
              <a:defRPr sz="1200">
                <a:latin typeface="Rubik" pitchFamily="2" charset="-79"/>
                <a:cs typeface="Rubik" pitchFamily="2" charset="-79"/>
              </a:defRPr>
            </a:lvl3pPr>
            <a:lvl4pPr>
              <a:defRPr sz="2000">
                <a:latin typeface="Rubik" pitchFamily="2" charset="-79"/>
                <a:cs typeface="Rubik" pitchFamily="2" charset="-79"/>
              </a:defRPr>
            </a:lvl4pPr>
            <a:lvl5pPr>
              <a:defRPr sz="2000">
                <a:latin typeface="Rubik" pitchFamily="2" charset="-79"/>
                <a:cs typeface="Rubik" pitchFamily="2" charset="-79"/>
              </a:defRPr>
            </a:lvl5pPr>
          </a:lstStyle>
          <a:p>
            <a:pPr lvl="0"/>
            <a:r>
              <a:rPr lang="en-US" noProof="0" dirty="0" err="1"/>
              <a:t>Modifica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E82551A4-41A1-BF49-B600-3990D26A00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en-US" noProof="0" dirty="0" err="1"/>
              <a:t>Titolo</a:t>
            </a:r>
            <a:r>
              <a:rPr lang="en-US" noProof="0" dirty="0"/>
              <a:t> </a:t>
            </a:r>
            <a:r>
              <a:rPr lang="en-US" noProof="0" dirty="0" err="1"/>
              <a:t>della</a:t>
            </a:r>
            <a:r>
              <a:rPr lang="en-US" noProof="0" dirty="0"/>
              <a:t> slide</a:t>
            </a:r>
            <a:br>
              <a:rPr lang="en-US" noProof="0" dirty="0"/>
            </a:br>
            <a:r>
              <a:rPr lang="en-US" noProof="0" dirty="0" err="1"/>
              <a:t>fino</a:t>
            </a:r>
            <a:r>
              <a:rPr lang="en-US" noProof="0" dirty="0"/>
              <a:t> a 2 </a:t>
            </a:r>
            <a:r>
              <a:rPr lang="en-US" noProof="0" dirty="0" err="1"/>
              <a:t>righe</a:t>
            </a:r>
            <a:endParaRPr lang="en-US" noProof="0" dirty="0"/>
          </a:p>
        </p:txBody>
      </p:sp>
      <p:sp>
        <p:nvSpPr>
          <p:cNvPr id="14" name="Segnaposto numero diapositiva 5">
            <a:extLst>
              <a:ext uri="{FF2B5EF4-FFF2-40B4-BE49-F238E27FC236}">
                <a16:creationId xmlns:a16="http://schemas.microsoft.com/office/drawing/2014/main" id="{99F6BAC3-2ABC-DA49-BC1C-62E7E1405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513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nco punt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3">
            <a:extLst>
              <a:ext uri="{FF2B5EF4-FFF2-40B4-BE49-F238E27FC236}">
                <a16:creationId xmlns:a16="http://schemas.microsoft.com/office/drawing/2014/main" id="{921C8003-4F0C-B94F-9FE8-A28BFA9EA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9217" y="569535"/>
            <a:ext cx="10642961" cy="5219850"/>
          </a:xfrm>
          <a:prstGeom prst="rect">
            <a:avLst/>
          </a:prstGeom>
        </p:spPr>
        <p:txBody>
          <a:bodyPr numCol="2" spcCol="360000">
            <a:normAutofit/>
          </a:bodyPr>
          <a:lstStyle>
            <a:lvl1pPr>
              <a:defRPr sz="1800" b="1">
                <a:latin typeface="Rubik" pitchFamily="2" charset="-79"/>
                <a:cs typeface="Rubik" pitchFamily="2" charset="-79"/>
              </a:defRPr>
            </a:lvl1pPr>
            <a:lvl2pPr>
              <a:defRPr sz="1600">
                <a:latin typeface="Rubik" pitchFamily="2" charset="-79"/>
                <a:cs typeface="Rubik" pitchFamily="2" charset="-79"/>
              </a:defRPr>
            </a:lvl2pPr>
            <a:lvl3pPr>
              <a:defRPr sz="1200">
                <a:latin typeface="Rubik" pitchFamily="2" charset="-79"/>
                <a:cs typeface="Rubik" pitchFamily="2" charset="-79"/>
              </a:defRPr>
            </a:lvl3pPr>
            <a:lvl4pPr>
              <a:defRPr sz="2000">
                <a:latin typeface="Rubik" pitchFamily="2" charset="-79"/>
                <a:cs typeface="Rubik" pitchFamily="2" charset="-79"/>
              </a:defRPr>
            </a:lvl4pPr>
            <a:lvl5pPr>
              <a:defRPr sz="2000">
                <a:latin typeface="Rubik" pitchFamily="2" charset="-79"/>
                <a:cs typeface="Rubik" pitchFamily="2" charset="-79"/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2"/>
            <a:endParaRPr lang="it-IT" dirty="0"/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</p:txBody>
      </p:sp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142B3ECC-045E-3D45-81BD-DC9945DD3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4816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Elenco punt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F8847FC-3607-104A-BDD8-73CA4C4B90A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569535"/>
            <a:ext cx="5167136" cy="52198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D063E752-FC99-A249-BB88-73C9E4E34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Segnaposto contenuto 3">
            <a:extLst>
              <a:ext uri="{FF2B5EF4-FFF2-40B4-BE49-F238E27FC236}">
                <a16:creationId xmlns:a16="http://schemas.microsoft.com/office/drawing/2014/main" id="{143B471E-7CEB-024E-9D9E-A69E81E86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569535"/>
            <a:ext cx="5239978" cy="5219850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>
              <a:defRPr sz="1800" b="1">
                <a:latin typeface="Rubik" pitchFamily="2" charset="-79"/>
                <a:cs typeface="Rubik" pitchFamily="2" charset="-79"/>
              </a:defRPr>
            </a:lvl1pPr>
            <a:lvl2pPr>
              <a:defRPr sz="1600">
                <a:latin typeface="Rubik" pitchFamily="2" charset="-79"/>
                <a:cs typeface="Rubik" pitchFamily="2" charset="-79"/>
              </a:defRPr>
            </a:lvl2pPr>
            <a:lvl3pPr>
              <a:defRPr sz="1200">
                <a:latin typeface="Rubik" pitchFamily="2" charset="-79"/>
                <a:cs typeface="Rubik" pitchFamily="2" charset="-79"/>
              </a:defRPr>
            </a:lvl3pPr>
            <a:lvl4pPr>
              <a:defRPr sz="2000">
                <a:latin typeface="Rubik" pitchFamily="2" charset="-79"/>
                <a:cs typeface="Rubik" pitchFamily="2" charset="-79"/>
              </a:defRPr>
            </a:lvl4pPr>
            <a:lvl5pPr>
              <a:defRPr sz="2000">
                <a:latin typeface="Rubik" pitchFamily="2" charset="-79"/>
                <a:cs typeface="Rubik" pitchFamily="2" charset="-79"/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</a:t>
            </a:r>
            <a:r>
              <a:rPr lang="it-IT" dirty="0" err="1"/>
              <a:t>livelloTerzo</a:t>
            </a:r>
            <a:r>
              <a:rPr lang="it-IT" dirty="0"/>
              <a:t> livello</a:t>
            </a:r>
          </a:p>
          <a:p>
            <a:pPr lvl="2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612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8715B9ED-2EE3-C04A-B74D-B54C61872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1271985D-3113-DC47-839E-4C2FB070AD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EFE370B8-594B-3B4C-A499-384818115BA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201713"/>
            <a:ext cx="2923499" cy="3587672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</a:t>
            </a:r>
          </a:p>
        </p:txBody>
      </p:sp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FDD4A0A1-E21E-3748-A3F4-E3C231CFA12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62865821"/>
              </p:ext>
            </p:extLst>
          </p:nvPr>
        </p:nvGraphicFramePr>
        <p:xfrm>
          <a:off x="4023360" y="2201713"/>
          <a:ext cx="7384758" cy="35876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3406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398942C3-1CBC-AA4C-8933-1F5FDC15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1E956E04-B809-624D-9D17-D1FF1D3F85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521985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0" i="1">
                <a:solidFill>
                  <a:srgbClr val="4E5960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it-IT" dirty="0"/>
              <a:t>–</a:t>
            </a:r>
            <a:br>
              <a:rPr lang="it-IT" dirty="0"/>
            </a:br>
            <a:r>
              <a:rPr lang="it-IT" dirty="0"/>
              <a:t>Il tempo non è affatto ciò che sembra.</a:t>
            </a:r>
            <a:br>
              <a:rPr lang="it-IT" dirty="0"/>
            </a:br>
            <a:r>
              <a:rPr lang="it-IT" dirty="0"/>
              <a:t>Non scorre in una sola direzione, e il futuro esiste</a:t>
            </a:r>
            <a:br>
              <a:rPr lang="it-IT" dirty="0"/>
            </a:br>
            <a:r>
              <a:rPr lang="it-IT" dirty="0"/>
              <a:t>contemporaneamente al passato.</a:t>
            </a:r>
            <a:br>
              <a:rPr lang="it-IT" dirty="0"/>
            </a:b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043842B-2248-F944-A056-15A4360C82CA}"/>
              </a:ext>
            </a:extLst>
          </p:cNvPr>
          <p:cNvSpPr txBox="1"/>
          <p:nvPr userDrawn="1"/>
        </p:nvSpPr>
        <p:spPr>
          <a:xfrm>
            <a:off x="774828" y="3010183"/>
            <a:ext cx="343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Albert Einstein</a:t>
            </a:r>
          </a:p>
        </p:txBody>
      </p:sp>
    </p:spTree>
    <p:extLst>
      <p:ext uri="{BB962C8B-B14F-4D97-AF65-F5344CB8AC3E}">
        <p14:creationId xmlns:p14="http://schemas.microsoft.com/office/powerpoint/2010/main" val="387880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C16B92E1-8C3F-0840-8110-36AB64225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16504F75-7A1C-1342-AF46-9CCA255A9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521985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800" b="0" i="1">
                <a:solidFill>
                  <a:srgbClr val="4E5960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it-IT" dirty="0"/>
              <a:t>–</a:t>
            </a:r>
            <a:br>
              <a:rPr lang="it-IT" dirty="0"/>
            </a:br>
            <a:r>
              <a:rPr lang="it-IT" dirty="0"/>
              <a:t>Il genio altro non è che la capacità di osservare la realtà da prospettive non ordinarie. Mentre una persona intelligente, quando riesce a trovare un ago in un pagliaio, si ferma soddisfatta, il genio continua a cercare per trovarne un secondo, un terzo ed eventualmente un quarto.</a:t>
            </a:r>
            <a:br>
              <a:rPr lang="it-IT" dirty="0"/>
            </a:b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7A67D7F-D570-4D41-BB68-1FFD3B3FA1B7}"/>
              </a:ext>
            </a:extLst>
          </p:cNvPr>
          <p:cNvSpPr txBox="1"/>
          <p:nvPr userDrawn="1"/>
        </p:nvSpPr>
        <p:spPr>
          <a:xfrm>
            <a:off x="774828" y="3695983"/>
            <a:ext cx="343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Albert Einstein</a:t>
            </a:r>
          </a:p>
        </p:txBody>
      </p:sp>
    </p:spTree>
    <p:extLst>
      <p:ext uri="{BB962C8B-B14F-4D97-AF65-F5344CB8AC3E}">
        <p14:creationId xmlns:p14="http://schemas.microsoft.com/office/powerpoint/2010/main" val="424703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AB53C4FE-52FE-3449-8EAF-469CF991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96089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ertina Istituzion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04993240-CF35-FA47-847F-DA2811B363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1650"/>
          </a:xfrm>
          <a:prstGeom prst="rect">
            <a:avLst/>
          </a:prstGeom>
        </p:spPr>
      </p:pic>
      <p:sp>
        <p:nvSpPr>
          <p:cNvPr id="5" name="Titolo 1">
            <a:extLst>
              <a:ext uri="{FF2B5EF4-FFF2-40B4-BE49-F238E27FC236}">
                <a16:creationId xmlns:a16="http://schemas.microsoft.com/office/drawing/2014/main" id="{80B721A2-8B07-D445-BB00-FB076E5B49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6" y="2590030"/>
            <a:ext cx="6784921" cy="100340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3500" b="1" i="0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presentazione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</p:spTree>
    <p:extLst>
      <p:ext uri="{BB962C8B-B14F-4D97-AF65-F5344CB8AC3E}">
        <p14:creationId xmlns:p14="http://schemas.microsoft.com/office/powerpoint/2010/main" val="13940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sto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67467B-D67A-E942-A1A0-204F358031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897087-8B22-1A48-99C5-5F9BFE8DE7C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201713"/>
            <a:ext cx="10650645" cy="3587672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  <a:p>
            <a:pPr lvl="0"/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. </a:t>
            </a:r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pulvinar </a:t>
            </a:r>
            <a:r>
              <a:rPr lang="it-IT" dirty="0" err="1"/>
              <a:t>arcu</a:t>
            </a:r>
            <a:r>
              <a:rPr lang="it-IT" dirty="0"/>
              <a:t>, in </a:t>
            </a:r>
            <a:r>
              <a:rPr lang="it-IT" dirty="0" err="1"/>
              <a:t>auctor</a:t>
            </a:r>
            <a:r>
              <a:rPr lang="it-IT" dirty="0"/>
              <a:t> </a:t>
            </a:r>
            <a:r>
              <a:rPr lang="it-IT" dirty="0" err="1"/>
              <a:t>lectus</a:t>
            </a:r>
            <a:r>
              <a:rPr lang="it-IT" dirty="0"/>
              <a:t>. In non </a:t>
            </a:r>
            <a:r>
              <a:rPr lang="it-IT" dirty="0" err="1"/>
              <a:t>risus</a:t>
            </a:r>
            <a:r>
              <a:rPr lang="it-IT" dirty="0"/>
              <a:t> </a:t>
            </a:r>
            <a:r>
              <a:rPr lang="it-IT" dirty="0" err="1"/>
              <a:t>elementum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cursus </a:t>
            </a:r>
            <a:r>
              <a:rPr lang="it-IT" dirty="0" err="1"/>
              <a:t>laoreet</a:t>
            </a:r>
            <a:r>
              <a:rPr lang="it-IT" dirty="0"/>
              <a:t> eros,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. “</a:t>
            </a:r>
            <a:r>
              <a:rPr lang="it-IT" dirty="0" err="1"/>
              <a:t>Nullam</a:t>
            </a:r>
            <a:r>
              <a:rPr lang="it-IT" dirty="0"/>
              <a:t> non </a:t>
            </a:r>
            <a:r>
              <a:rPr lang="it-IT" dirty="0" err="1"/>
              <a:t>nisl</a:t>
            </a:r>
            <a:r>
              <a:rPr lang="it-IT" dirty="0"/>
              <a:t>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feugiat</a:t>
            </a:r>
            <a:r>
              <a:rPr lang="it-IT" dirty="0"/>
              <a:t> gravida </a:t>
            </a:r>
            <a:r>
              <a:rPr lang="it-IT" dirty="0" err="1"/>
              <a:t>eu</a:t>
            </a:r>
            <a:r>
              <a:rPr lang="it-IT" dirty="0"/>
              <a:t> ut est”. </a:t>
            </a:r>
            <a:r>
              <a:rPr lang="it-IT" dirty="0" err="1"/>
              <a:t>Curabitur</a:t>
            </a:r>
            <a:r>
              <a:rPr lang="it-IT" dirty="0"/>
              <a:t> </a:t>
            </a:r>
            <a:r>
              <a:rPr lang="it-IT" dirty="0" err="1"/>
              <a:t>fermentum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sapien</a:t>
            </a:r>
            <a:r>
              <a:rPr lang="it-IT" dirty="0"/>
              <a:t> </a:t>
            </a:r>
            <a:r>
              <a:rPr lang="it-IT" dirty="0" err="1"/>
              <a:t>finibus</a:t>
            </a:r>
            <a:r>
              <a:rPr lang="it-IT" dirty="0"/>
              <a:t>,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vulputate</a:t>
            </a:r>
            <a:r>
              <a:rPr lang="it-IT" dirty="0"/>
              <a:t> ex </a:t>
            </a:r>
            <a:r>
              <a:rPr lang="it-IT" dirty="0" err="1"/>
              <a:t>dignissim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</a:t>
            </a:r>
            <a:r>
              <a:rPr lang="it-IT" dirty="0" err="1"/>
              <a:t>maximus</a:t>
            </a:r>
            <a:r>
              <a:rPr lang="it-IT" dirty="0"/>
              <a:t>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nec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mollis</a:t>
            </a:r>
            <a:r>
              <a:rPr lang="it-IT" dirty="0"/>
              <a:t>. </a:t>
            </a:r>
            <a:r>
              <a:rPr lang="it-IT" dirty="0" err="1"/>
              <a:t>Mauris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et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 </a:t>
            </a:r>
            <a:r>
              <a:rPr lang="it-IT" dirty="0" err="1"/>
              <a:t>luctus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molestie orci </a:t>
            </a:r>
            <a:r>
              <a:rPr lang="it-IT" dirty="0" err="1"/>
              <a:t>metus</a:t>
            </a:r>
            <a:r>
              <a:rPr lang="it-IT" dirty="0"/>
              <a:t>, et </a:t>
            </a:r>
            <a:r>
              <a:rPr lang="it-IT" dirty="0" err="1"/>
              <a:t>eleifend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</a:t>
            </a:r>
            <a:r>
              <a:rPr lang="it-IT" dirty="0" err="1"/>
              <a:t>ac</a:t>
            </a:r>
            <a:r>
              <a:rPr lang="it-IT" dirty="0"/>
              <a:t> </a:t>
            </a:r>
            <a:r>
              <a:rPr lang="it-IT" dirty="0" err="1"/>
              <a:t>malesuada</a:t>
            </a:r>
            <a:r>
              <a:rPr lang="it-IT" dirty="0"/>
              <a:t> </a:t>
            </a:r>
            <a:r>
              <a:rPr lang="it-IT" dirty="0" err="1"/>
              <a:t>risus</a:t>
            </a:r>
            <a:r>
              <a:rPr lang="it-IT" dirty="0"/>
              <a:t>. </a:t>
            </a:r>
            <a:r>
              <a:rPr lang="it-IT" dirty="0" err="1"/>
              <a:t>Aliquam</a:t>
            </a:r>
            <a:r>
              <a:rPr lang="it-IT" dirty="0"/>
              <a:t> </a:t>
            </a:r>
            <a:r>
              <a:rPr lang="it-IT" dirty="0" err="1"/>
              <a:t>erat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a urna </a:t>
            </a:r>
            <a:r>
              <a:rPr lang="it-IT" dirty="0" err="1"/>
              <a:t>erat</a:t>
            </a:r>
            <a:r>
              <a:rPr lang="it-IT" dirty="0"/>
              <a:t>.</a:t>
            </a:r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0DFF7B08-7113-1145-B6E7-0F4D8BB96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84598" y="6408740"/>
            <a:ext cx="926122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numero diapositiva 5">
            <a:extLst>
              <a:ext uri="{FF2B5EF4-FFF2-40B4-BE49-F238E27FC236}">
                <a16:creationId xmlns:a16="http://schemas.microsoft.com/office/drawing/2014/main" id="{0DFF7B08-7113-1145-B6E7-0F4D8BB9659B}"/>
              </a:ext>
            </a:extLst>
          </p:cNvPr>
          <p:cNvSpPr txBox="1">
            <a:spLocks/>
          </p:cNvSpPr>
          <p:nvPr userDrawn="1"/>
        </p:nvSpPr>
        <p:spPr>
          <a:xfrm>
            <a:off x="11390842" y="6410425"/>
            <a:ext cx="719878" cy="3651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1000" b="0" i="0" kern="1200">
                <a:solidFill>
                  <a:srgbClr val="426EB0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/60</a:t>
            </a:r>
          </a:p>
        </p:txBody>
      </p:sp>
    </p:spTree>
    <p:extLst>
      <p:ext uri="{BB962C8B-B14F-4D97-AF65-F5344CB8AC3E}">
        <p14:creationId xmlns:p14="http://schemas.microsoft.com/office/powerpoint/2010/main" val="3133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 + Immagin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>
            <a:extLst>
              <a:ext uri="{FF2B5EF4-FFF2-40B4-BE49-F238E27FC236}">
                <a16:creationId xmlns:a16="http://schemas.microsoft.com/office/drawing/2014/main" id="{414B5D59-1901-B345-8133-5967BE78B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6C9EFE9-1ADE-434E-A1F4-D291CE6FCD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2201713"/>
            <a:ext cx="5167136" cy="35876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5E96A3BF-2EA0-1A46-8A84-93BD1F1D4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93CCD687-C11E-474E-B310-639EB2729F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403" t="26711" r="470" b="10457"/>
          <a:stretch/>
        </p:blipFill>
        <p:spPr>
          <a:xfrm>
            <a:off x="6250328" y="569535"/>
            <a:ext cx="5157789" cy="52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8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 + Immagine full hig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E8E7D984-C09A-DF4C-B2B1-6635689821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DF703EF7-18B7-B447-AC6E-5E04F39360F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2201713"/>
            <a:ext cx="5167136" cy="35876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A668B07-A5CD-FA42-AE56-70F0741C63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631" t="23225" b="4160"/>
          <a:stretch/>
        </p:blipFill>
        <p:spPr>
          <a:xfrm>
            <a:off x="6250328" y="0"/>
            <a:ext cx="5941672" cy="6858000"/>
          </a:xfrm>
          <a:prstGeom prst="rect">
            <a:avLst/>
          </a:prstGeom>
        </p:spPr>
      </p:pic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44982AC9-1DF1-F74D-8B61-0A7A0ECDA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8927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Immagine full hig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EEAFADF3-7260-4D41-B2D4-88141C4ED8E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569535"/>
            <a:ext cx="5167136" cy="52198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</a:t>
            </a:r>
            <a:br>
              <a:rPr lang="it-IT" dirty="0"/>
            </a:br>
            <a:br>
              <a:rPr lang="it-IT" dirty="0"/>
            </a:br>
            <a:r>
              <a:rPr lang="it-IT" dirty="0"/>
              <a:t>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br>
              <a:rPr lang="it-IT" dirty="0"/>
            </a:br>
            <a:br>
              <a:rPr lang="it-IT" dirty="0"/>
            </a:b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CC7E048-18AF-434D-A319-39D03F76D0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631" t="23225" b="4160"/>
          <a:stretch/>
        </p:blipFill>
        <p:spPr>
          <a:xfrm>
            <a:off x="6250328" y="0"/>
            <a:ext cx="5941672" cy="6858000"/>
          </a:xfrm>
          <a:prstGeom prst="rect">
            <a:avLst/>
          </a:prstGeom>
        </p:spPr>
      </p:pic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2AD359ED-7F3F-8F4F-A2CE-FD3865C9C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2564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Immagin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6CFC60FA-0B43-8E43-A981-879F8668EB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869" t="1545" r="12877" b="1667"/>
          <a:stretch/>
        </p:blipFill>
        <p:spPr>
          <a:xfrm rot="5400000">
            <a:off x="3518741" y="-2174378"/>
            <a:ext cx="5145465" cy="10633292"/>
          </a:xfrm>
          <a:prstGeom prst="rect">
            <a:avLst/>
          </a:prstGeom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2DBD91D1-D38D-7149-BCF4-9559A14658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24A6E12A-B63B-9042-9470-5572B3CA1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750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è Immagin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9E77396F-F048-2447-881E-ACA8AE4AA2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210" t="888" r="164"/>
          <a:stretch/>
        </p:blipFill>
        <p:spPr>
          <a:xfrm rot="5400000">
            <a:off x="2667001" y="-2680446"/>
            <a:ext cx="6857998" cy="12192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E803E63-08DB-364E-B1C5-9934F9514D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096000"/>
            <a:ext cx="12192000" cy="762000"/>
          </a:xfrm>
          <a:prstGeom prst="rect">
            <a:avLst/>
          </a:prstGeo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F6754049-5E38-6940-91FA-2B4188B0CD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95EF4794-7DFC-6A42-BE46-6EEA1BCE1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F7DEE094-03A5-7F49-B416-8E2A39117F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74828" y="-7915"/>
            <a:ext cx="2557652" cy="12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70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F298496F-A2A1-224A-9FAD-B5923D503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49277408-D2E6-4B4E-B7D4-F70D1960A1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3A2EB66D-1A6D-1247-9307-A8FB9B30E58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201713"/>
            <a:ext cx="10650645" cy="3587672"/>
          </a:xfrm>
          <a:prstGeom prst="rect">
            <a:avLst/>
          </a:prstGeom>
        </p:spPr>
        <p:txBody>
          <a:bodyPr numCol="2" spcCol="360000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  <a:p>
            <a:pPr lvl="0"/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. </a:t>
            </a:r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pulvinar </a:t>
            </a:r>
            <a:r>
              <a:rPr lang="it-IT" dirty="0" err="1"/>
              <a:t>arcu</a:t>
            </a:r>
            <a:r>
              <a:rPr lang="it-IT" dirty="0"/>
              <a:t>, in </a:t>
            </a:r>
            <a:r>
              <a:rPr lang="it-IT" dirty="0" err="1"/>
              <a:t>auctor</a:t>
            </a:r>
            <a:r>
              <a:rPr lang="it-IT" dirty="0"/>
              <a:t> </a:t>
            </a:r>
            <a:r>
              <a:rPr lang="it-IT" dirty="0" err="1"/>
              <a:t>lectus</a:t>
            </a:r>
            <a:r>
              <a:rPr lang="it-IT" dirty="0"/>
              <a:t>. In non </a:t>
            </a:r>
            <a:r>
              <a:rPr lang="it-IT" dirty="0" err="1"/>
              <a:t>risus</a:t>
            </a:r>
            <a:r>
              <a:rPr lang="it-IT" dirty="0"/>
              <a:t> </a:t>
            </a:r>
            <a:r>
              <a:rPr lang="it-IT" dirty="0" err="1"/>
              <a:t>elementum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cursus </a:t>
            </a:r>
            <a:r>
              <a:rPr lang="it-IT" dirty="0" err="1"/>
              <a:t>laoreet</a:t>
            </a:r>
            <a:r>
              <a:rPr lang="it-IT" dirty="0"/>
              <a:t> eros,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. “</a:t>
            </a:r>
            <a:r>
              <a:rPr lang="it-IT" dirty="0" err="1"/>
              <a:t>Nullam</a:t>
            </a:r>
            <a:r>
              <a:rPr lang="it-IT" dirty="0"/>
              <a:t> non </a:t>
            </a:r>
            <a:r>
              <a:rPr lang="it-IT" dirty="0" err="1"/>
              <a:t>nisl</a:t>
            </a:r>
            <a:r>
              <a:rPr lang="it-IT" dirty="0"/>
              <a:t>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feugiat</a:t>
            </a:r>
            <a:r>
              <a:rPr lang="it-IT" dirty="0"/>
              <a:t> gravida </a:t>
            </a:r>
            <a:r>
              <a:rPr lang="it-IT" dirty="0" err="1"/>
              <a:t>eu</a:t>
            </a:r>
            <a:r>
              <a:rPr lang="it-IT" dirty="0"/>
              <a:t> ut est”. </a:t>
            </a:r>
            <a:r>
              <a:rPr lang="it-IT" dirty="0" err="1"/>
              <a:t>Curabitur</a:t>
            </a:r>
            <a:r>
              <a:rPr lang="it-IT" dirty="0"/>
              <a:t> </a:t>
            </a:r>
            <a:r>
              <a:rPr lang="it-IT" dirty="0" err="1"/>
              <a:t>fermentum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sapien</a:t>
            </a:r>
            <a:r>
              <a:rPr lang="it-IT" dirty="0"/>
              <a:t> </a:t>
            </a:r>
            <a:r>
              <a:rPr lang="it-IT" dirty="0" err="1"/>
              <a:t>finibus</a:t>
            </a:r>
            <a:r>
              <a:rPr lang="it-IT" dirty="0"/>
              <a:t>,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vulputate</a:t>
            </a:r>
            <a:r>
              <a:rPr lang="it-IT" dirty="0"/>
              <a:t> ex </a:t>
            </a:r>
            <a:r>
              <a:rPr lang="it-IT" dirty="0" err="1"/>
              <a:t>dignissim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</a:t>
            </a:r>
            <a:r>
              <a:rPr lang="it-IT" dirty="0" err="1"/>
              <a:t>maximus</a:t>
            </a:r>
            <a:r>
              <a:rPr lang="it-IT" dirty="0"/>
              <a:t>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nec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mollis</a:t>
            </a:r>
            <a:r>
              <a:rPr lang="it-IT" dirty="0"/>
              <a:t>. </a:t>
            </a:r>
            <a:r>
              <a:rPr lang="it-IT" dirty="0" err="1"/>
              <a:t>Mauris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et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 </a:t>
            </a:r>
            <a:r>
              <a:rPr lang="it-IT" dirty="0" err="1"/>
              <a:t>luctus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molestie orci </a:t>
            </a:r>
            <a:r>
              <a:rPr lang="it-IT" dirty="0" err="1"/>
              <a:t>metus</a:t>
            </a:r>
            <a:r>
              <a:rPr lang="it-IT" dirty="0"/>
              <a:t>, et </a:t>
            </a:r>
            <a:r>
              <a:rPr lang="it-IT" dirty="0" err="1"/>
              <a:t>eleifend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</a:t>
            </a:r>
            <a:r>
              <a:rPr lang="it-IT" dirty="0" err="1"/>
              <a:t>ac</a:t>
            </a:r>
            <a:r>
              <a:rPr lang="it-IT" dirty="0"/>
              <a:t> </a:t>
            </a:r>
            <a:r>
              <a:rPr lang="it-IT" dirty="0" err="1"/>
              <a:t>malesuada</a:t>
            </a:r>
            <a:r>
              <a:rPr lang="it-IT" dirty="0"/>
              <a:t> </a:t>
            </a:r>
            <a:r>
              <a:rPr lang="it-IT" dirty="0" err="1"/>
              <a:t>risus</a:t>
            </a:r>
            <a:r>
              <a:rPr lang="it-IT" dirty="0"/>
              <a:t>. </a:t>
            </a:r>
            <a:r>
              <a:rPr lang="it-IT" dirty="0" err="1"/>
              <a:t>Aliquam</a:t>
            </a:r>
            <a:r>
              <a:rPr lang="it-IT" dirty="0"/>
              <a:t> </a:t>
            </a:r>
            <a:r>
              <a:rPr lang="it-IT" dirty="0" err="1"/>
              <a:t>erat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a urna </a:t>
            </a:r>
            <a:r>
              <a:rPr lang="it-IT" dirty="0" err="1"/>
              <a:t>erat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0616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Paragraf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>
            <a:extLst>
              <a:ext uri="{FF2B5EF4-FFF2-40B4-BE49-F238E27FC236}">
                <a16:creationId xmlns:a16="http://schemas.microsoft.com/office/drawing/2014/main" id="{8086CEB9-9569-DB40-AA0F-7123645B1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593FF4A5-61E0-B842-810D-44A72AB5E5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C36FAC4A-8B62-7B46-BDBF-08DA3A65DF3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697479"/>
            <a:ext cx="10650645" cy="3091905"/>
          </a:xfrm>
          <a:prstGeom prst="rect">
            <a:avLst/>
          </a:prstGeom>
        </p:spPr>
        <p:txBody>
          <a:bodyPr numCol="2" spcCol="360000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  <a:p>
            <a:pPr lvl="0"/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. </a:t>
            </a:r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pulvinar </a:t>
            </a:r>
            <a:r>
              <a:rPr lang="it-IT" dirty="0" err="1"/>
              <a:t>arcu</a:t>
            </a:r>
            <a:r>
              <a:rPr lang="it-IT" dirty="0"/>
              <a:t>, in </a:t>
            </a:r>
            <a:r>
              <a:rPr lang="it-IT" dirty="0" err="1"/>
              <a:t>auctor</a:t>
            </a:r>
            <a:r>
              <a:rPr lang="it-IT" dirty="0"/>
              <a:t> </a:t>
            </a:r>
            <a:r>
              <a:rPr lang="it-IT" dirty="0" err="1"/>
              <a:t>lectus</a:t>
            </a:r>
            <a:r>
              <a:rPr lang="it-IT" dirty="0"/>
              <a:t>. In non </a:t>
            </a:r>
            <a:r>
              <a:rPr lang="it-IT" dirty="0" err="1"/>
              <a:t>risus</a:t>
            </a:r>
            <a:r>
              <a:rPr lang="it-IT" dirty="0"/>
              <a:t> </a:t>
            </a:r>
            <a:r>
              <a:rPr lang="it-IT" dirty="0" err="1"/>
              <a:t>elementum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cursus </a:t>
            </a:r>
            <a:r>
              <a:rPr lang="it-IT" dirty="0" err="1"/>
              <a:t>laoreet</a:t>
            </a:r>
            <a:r>
              <a:rPr lang="it-IT" dirty="0"/>
              <a:t> eros,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. “</a:t>
            </a:r>
            <a:r>
              <a:rPr lang="it-IT" dirty="0" err="1"/>
              <a:t>Nullam</a:t>
            </a:r>
            <a:r>
              <a:rPr lang="it-IT" dirty="0"/>
              <a:t> non </a:t>
            </a:r>
            <a:r>
              <a:rPr lang="it-IT" dirty="0" err="1"/>
              <a:t>nisl</a:t>
            </a:r>
            <a:r>
              <a:rPr lang="it-IT" dirty="0"/>
              <a:t>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feugiat</a:t>
            </a:r>
            <a:r>
              <a:rPr lang="it-IT" dirty="0"/>
              <a:t> gravida </a:t>
            </a:r>
            <a:r>
              <a:rPr lang="it-IT" dirty="0" err="1"/>
              <a:t>eu</a:t>
            </a:r>
            <a:r>
              <a:rPr lang="it-IT" dirty="0"/>
              <a:t> ut est”. </a:t>
            </a:r>
            <a:r>
              <a:rPr lang="it-IT" dirty="0" err="1"/>
              <a:t>Curabitur</a:t>
            </a:r>
            <a:r>
              <a:rPr lang="it-IT" dirty="0"/>
              <a:t> </a:t>
            </a:r>
            <a:r>
              <a:rPr lang="it-IT" dirty="0" err="1"/>
              <a:t>fermentum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sapien</a:t>
            </a:r>
            <a:r>
              <a:rPr lang="it-IT" dirty="0"/>
              <a:t> </a:t>
            </a:r>
            <a:r>
              <a:rPr lang="it-IT" dirty="0" err="1"/>
              <a:t>finibus</a:t>
            </a:r>
            <a:r>
              <a:rPr lang="it-IT" dirty="0"/>
              <a:t>,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vulputate</a:t>
            </a:r>
            <a:r>
              <a:rPr lang="it-IT" dirty="0"/>
              <a:t> ex </a:t>
            </a:r>
            <a:r>
              <a:rPr lang="it-IT" dirty="0" err="1"/>
              <a:t>dignissim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</a:t>
            </a:r>
            <a:r>
              <a:rPr lang="it-IT" dirty="0" err="1"/>
              <a:t>maximus</a:t>
            </a:r>
            <a:r>
              <a:rPr lang="it-IT" dirty="0"/>
              <a:t>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nec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mollis</a:t>
            </a:r>
            <a:r>
              <a:rPr lang="it-IT" dirty="0"/>
              <a:t>. </a:t>
            </a:r>
            <a:r>
              <a:rPr lang="it-IT" dirty="0" err="1"/>
              <a:t>Mauris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et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 </a:t>
            </a:r>
            <a:r>
              <a:rPr lang="it-IT" dirty="0" err="1"/>
              <a:t>luctus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molestie orci </a:t>
            </a:r>
            <a:r>
              <a:rPr lang="it-IT" dirty="0" err="1"/>
              <a:t>metus</a:t>
            </a:r>
            <a:r>
              <a:rPr lang="it-IT" dirty="0"/>
              <a:t>, et </a:t>
            </a:r>
            <a:r>
              <a:rPr lang="it-IT" dirty="0" err="1"/>
              <a:t>eleifend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</a:t>
            </a:r>
            <a:r>
              <a:rPr lang="it-IT" dirty="0" err="1"/>
              <a:t>ac</a:t>
            </a:r>
            <a:r>
              <a:rPr lang="it-IT" dirty="0"/>
              <a:t> </a:t>
            </a:r>
            <a:r>
              <a:rPr lang="it-IT" dirty="0" err="1"/>
              <a:t>malesuada</a:t>
            </a:r>
            <a:r>
              <a:rPr lang="it-IT" dirty="0"/>
              <a:t> </a:t>
            </a:r>
            <a:r>
              <a:rPr lang="it-IT" dirty="0" err="1"/>
              <a:t>risus</a:t>
            </a:r>
            <a:r>
              <a:rPr lang="it-IT" dirty="0"/>
              <a:t>. </a:t>
            </a:r>
            <a:r>
              <a:rPr lang="it-IT" dirty="0" err="1"/>
              <a:t>Aliquam</a:t>
            </a:r>
            <a:r>
              <a:rPr lang="it-IT" dirty="0"/>
              <a:t> </a:t>
            </a:r>
            <a:r>
              <a:rPr lang="it-IT" dirty="0" err="1"/>
              <a:t>erat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a urna </a:t>
            </a:r>
            <a:r>
              <a:rPr lang="it-IT" dirty="0" err="1"/>
              <a:t>erat</a:t>
            </a:r>
            <a:r>
              <a:rPr lang="it-IT" dirty="0"/>
              <a:t>.</a:t>
            </a:r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049C2603-ED0A-DF4C-91FA-A9F48A6CA4B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70677" y="2201713"/>
            <a:ext cx="5081483" cy="295870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buNone/>
              <a:defRPr sz="1800" b="1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Titolo paragrafo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8DD28BFA-1FCC-0248-9D86-944C764792A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190021" y="2201713"/>
            <a:ext cx="5231301" cy="295870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buNone/>
              <a:defRPr sz="1800" b="1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Titolo paragrafo</a:t>
            </a:r>
          </a:p>
        </p:txBody>
      </p:sp>
    </p:spTree>
    <p:extLst>
      <p:ext uri="{BB962C8B-B14F-4D97-AF65-F5344CB8AC3E}">
        <p14:creationId xmlns:p14="http://schemas.microsoft.com/office/powerpoint/2010/main" val="406125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46568B60-325E-CE4E-AA6F-C1701A1DBD28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0" y="0"/>
            <a:ext cx="12192000" cy="12700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42BDC4DB-5829-4945-844E-BC0ABA7196FD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0" y="6096000"/>
            <a:ext cx="1219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40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0" r:id="rId2"/>
    <p:sldLayoutId id="2147483651" r:id="rId3"/>
    <p:sldLayoutId id="2147483655" r:id="rId4"/>
    <p:sldLayoutId id="2147483660" r:id="rId5"/>
    <p:sldLayoutId id="2147483654" r:id="rId6"/>
    <p:sldLayoutId id="2147483659" r:id="rId7"/>
    <p:sldLayoutId id="2147483661" r:id="rId8"/>
    <p:sldLayoutId id="2147483662" r:id="rId9"/>
    <p:sldLayoutId id="2147483653" r:id="rId10"/>
    <p:sldLayoutId id="2147483663" r:id="rId11"/>
    <p:sldLayoutId id="2147483664" r:id="rId12"/>
    <p:sldLayoutId id="2147483656" r:id="rId13"/>
    <p:sldLayoutId id="2147483657" r:id="rId14"/>
    <p:sldLayoutId id="2147483658" r:id="rId15"/>
    <p:sldLayoutId id="2147483649" r:id="rId16"/>
    <p:sldLayoutId id="2147483665" r:id="rId17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5.emf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352949" y="3429000"/>
            <a:ext cx="7503426" cy="1546577"/>
          </a:xfrm>
        </p:spPr>
        <p:txBody>
          <a:bodyPr wrap="square">
            <a:spAutoFit/>
          </a:bodyPr>
          <a:lstStyle/>
          <a:p>
            <a:r>
              <a:rPr lang="it-IT" dirty="0"/>
              <a:t>Definizione di Indicatori per la Caratterizzazione dello Stile di Guida di Veicoli Leggeri</a:t>
            </a:r>
            <a:endParaRPr lang="it-IT" noProof="0" dirty="0"/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DB6E1738-0E7F-E042-ADF5-9EF44603CBE9}"/>
              </a:ext>
            </a:extLst>
          </p:cNvPr>
          <p:cNvSpPr txBox="1">
            <a:spLocks/>
          </p:cNvSpPr>
          <p:nvPr/>
        </p:nvSpPr>
        <p:spPr>
          <a:xfrm>
            <a:off x="8807937" y="4223380"/>
            <a:ext cx="3256244" cy="214343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r>
              <a:rPr lang="it-IT" sz="1100" b="0" dirty="0">
                <a:solidFill>
                  <a:srgbClr val="426EB0"/>
                </a:solidFill>
              </a:rPr>
              <a:t>SPEAKER</a:t>
            </a:r>
          </a:p>
          <a:p>
            <a:r>
              <a:rPr lang="it-IT" sz="2000" b="0" dirty="0"/>
              <a:t>Daniele Bosc</a:t>
            </a:r>
          </a:p>
          <a:p>
            <a:endParaRPr lang="it-IT" sz="2000" b="0" dirty="0"/>
          </a:p>
          <a:p>
            <a:r>
              <a:rPr lang="it-IT" sz="1100" b="0" dirty="0">
                <a:solidFill>
                  <a:srgbClr val="426EB0"/>
                </a:solidFill>
              </a:rPr>
              <a:t>PLACE</a:t>
            </a:r>
          </a:p>
          <a:p>
            <a:r>
              <a:rPr lang="it-IT" sz="2000" b="0" dirty="0"/>
              <a:t>Università degli Studi di Bergamo</a:t>
            </a:r>
          </a:p>
          <a:p>
            <a:endParaRPr lang="it-IT" sz="2000" b="0" dirty="0"/>
          </a:p>
          <a:p>
            <a:endParaRPr lang="it-IT" sz="1100" b="0" dirty="0">
              <a:solidFill>
                <a:srgbClr val="426EB0"/>
              </a:solidFill>
            </a:endParaRP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F3D667FA-9CA1-E841-8DEF-5E9E5FDC0D17}"/>
              </a:ext>
            </a:extLst>
          </p:cNvPr>
          <p:cNvSpPr txBox="1">
            <a:spLocks/>
          </p:cNvSpPr>
          <p:nvPr/>
        </p:nvSpPr>
        <p:spPr>
          <a:xfrm>
            <a:off x="8807937" y="2279454"/>
            <a:ext cx="3256244" cy="108097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pPr algn="just"/>
            <a:r>
              <a:rPr lang="it-IT" sz="1600" dirty="0">
                <a:solidFill>
                  <a:srgbClr val="C96643"/>
                </a:solidFill>
              </a:rPr>
              <a:t>Corso di Laurea Magistrale in INGEGNERIA INFORMATICA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3AEF13A-7FB2-4148-A530-72100E663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168" y="677395"/>
            <a:ext cx="876207" cy="94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9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2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6000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Fisica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della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Bicicletta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9004E3FE-9985-49FD-9E97-BDC98C471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Longitudinale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72DEE59D-C679-442F-A852-ACF51669F52C}"/>
              </a:ext>
            </a:extLst>
          </p:cNvPr>
          <p:cNvGrpSpPr/>
          <p:nvPr/>
        </p:nvGrpSpPr>
        <p:grpSpPr>
          <a:xfrm>
            <a:off x="7757328" y="3115601"/>
            <a:ext cx="3627456" cy="900699"/>
            <a:chOff x="2733152" y="2873828"/>
            <a:chExt cx="3627456" cy="900699"/>
          </a:xfrm>
        </p:grpSpPr>
        <p:sp>
          <p:nvSpPr>
            <p:cNvPr id="20" name="Segnaposto contenuto 15">
              <a:extLst>
                <a:ext uri="{FF2B5EF4-FFF2-40B4-BE49-F238E27FC236}">
                  <a16:creationId xmlns:a16="http://schemas.microsoft.com/office/drawing/2014/main" id="{FE0C5F1D-DBB1-423B-8767-CAFED6FA7495}"/>
                </a:ext>
              </a:extLst>
            </p:cNvPr>
            <p:cNvSpPr txBox="1">
              <a:spLocks/>
            </p:cNvSpPr>
            <p:nvPr/>
          </p:nvSpPr>
          <p:spPr>
            <a:xfrm>
              <a:off x="2975548" y="3115601"/>
              <a:ext cx="338506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Rubik" pitchFamily="2" charset="-79"/>
                  <a:ea typeface="+mn-ea"/>
                  <a:cs typeface="Rubik" pitchFamily="2" charset="-79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sz="2200" b="1" kern="0" dirty="0">
                  <a:solidFill>
                    <a:srgbClr val="FF0000"/>
                  </a:solidFill>
                </a:rPr>
                <a:t>Cosa da far rilevare</a:t>
              </a:r>
            </a:p>
          </p:txBody>
        </p:sp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280FF19F-002D-43B5-97B5-E92EF3F0B120}"/>
                </a:ext>
              </a:extLst>
            </p:cNvPr>
            <p:cNvSpPr/>
            <p:nvPr/>
          </p:nvSpPr>
          <p:spPr>
            <a:xfrm>
              <a:off x="2733152" y="2873828"/>
              <a:ext cx="3385060" cy="900699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it-IT" sz="2000" kern="0" dirty="0">
                <a:latin typeface="Rubik" panose="00000500000000000000" pitchFamily="2" charset="-79"/>
                <a:cs typeface="Rubik" panose="00000500000000000000" pitchFamily="2" charset="-79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egnaposto contenuto 15">
                <a:extLst>
                  <a:ext uri="{FF2B5EF4-FFF2-40B4-BE49-F238E27FC236}">
                    <a16:creationId xmlns:a16="http://schemas.microsoft.com/office/drawing/2014/main" id="{877341AF-E0D1-4076-3CDB-A343F9BDD43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0000" y="1440000"/>
                <a:ext cx="11864212" cy="5400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it-IT" sz="2400" kern="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it-IT" sz="2200" kern="0" baseline="-25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in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2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⋅</m:t>
                    </m:r>
                    <m:r>
                      <a:rPr lang="it-IT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𝑃𝑟</m:t>
                    </m:r>
                  </m:oMath>
                </a14:m>
                <a:endParaRPr lang="it-IT" sz="2200" i="1" kern="0" baseline="-25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Segnaposto contenuto 15">
                <a:extLst>
                  <a:ext uri="{FF2B5EF4-FFF2-40B4-BE49-F238E27FC236}">
                    <a16:creationId xmlns:a16="http://schemas.microsoft.com/office/drawing/2014/main" id="{877341AF-E0D1-4076-3CDB-A343F9BDD4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000" y="1440000"/>
                <a:ext cx="11864212" cy="540000"/>
              </a:xfrm>
              <a:prstGeom prst="rect">
                <a:avLst/>
              </a:prstGeom>
              <a:blipFill>
                <a:blip r:embed="rId2"/>
                <a:stretch>
                  <a:fillRect b="-258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Segnaposto contenuto 15">
                <a:extLst>
                  <a:ext uri="{FF2B5EF4-FFF2-40B4-BE49-F238E27FC236}">
                    <a16:creationId xmlns:a16="http://schemas.microsoft.com/office/drawing/2014/main" id="{BA128D7F-34FD-9F97-0443-5227A0670D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0000" y="2340000"/>
                <a:ext cx="11864212" cy="5393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2200" u="sng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Potenza in Ingresso</a:t>
                </a:r>
                <a:r>
                  <a:rPr lang="it-IT" sz="2200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it-IT" sz="2200" kern="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</a:t>
                </a:r>
                <a:endParaRPr lang="it-IT" sz="2200" u="sng" kern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1" name="Segnaposto contenuto 15">
                <a:extLst>
                  <a:ext uri="{FF2B5EF4-FFF2-40B4-BE49-F238E27FC236}">
                    <a16:creationId xmlns:a16="http://schemas.microsoft.com/office/drawing/2014/main" id="{BA128D7F-34FD-9F97-0443-5227A0670D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000" y="2340000"/>
                <a:ext cx="11864212" cy="539378"/>
              </a:xfrm>
              <a:prstGeom prst="rect">
                <a:avLst/>
              </a:prstGeom>
              <a:blipFill>
                <a:blip r:embed="rId3"/>
                <a:stretch>
                  <a:fillRect l="-617" b="-227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Segnaposto contenuto 15">
                <a:extLst>
                  <a:ext uri="{FF2B5EF4-FFF2-40B4-BE49-F238E27FC236}">
                    <a16:creationId xmlns:a16="http://schemas.microsoft.com/office/drawing/2014/main" id="{84FA901B-48C4-6786-84A8-9C4130A89F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0000" y="2880000"/>
                <a:ext cx="11864212" cy="5400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it-IT" sz="2400" kern="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it-IT" sz="2200" kern="0" baseline="-2500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in</a:t>
                </a:r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it-IT" sz="2200" i="1" kern="0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it-IT" sz="2200" b="0" i="1" kern="0" baseline="-2500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e>
                    </m:acc>
                    <m:r>
                      <m:rPr>
                        <m:nor/>
                      </m:rPr>
                      <a:rPr lang="it-IT" sz="22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⋅</m:t>
                    </m:r>
                  </m:oMath>
                </a14:m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cos(</a:t>
                </a: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it-IT" sz="22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⋅</m:t>
                    </m:r>
                    <m:r>
                      <a:rPr lang="it-IT" sz="2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m:rPr>
                        <m:nor/>
                      </m:rPr>
                      <a:rPr lang="it-IT" sz="22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cranck</m:t>
                    </m:r>
                  </m:oMath>
                </a14:m>
                <a:endParaRPr lang="it-IT" sz="2200" i="1" kern="0" baseline="-25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4" name="Segnaposto contenuto 15">
                <a:extLst>
                  <a:ext uri="{FF2B5EF4-FFF2-40B4-BE49-F238E27FC236}">
                    <a16:creationId xmlns:a16="http://schemas.microsoft.com/office/drawing/2014/main" id="{84FA901B-48C4-6786-84A8-9C4130A89F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000" y="2880000"/>
                <a:ext cx="11864212" cy="540000"/>
              </a:xfrm>
              <a:prstGeom prst="rect">
                <a:avLst/>
              </a:prstGeom>
              <a:blipFill>
                <a:blip r:embed="rId4"/>
                <a:stretch>
                  <a:fillRect b="-2921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Segnaposto contenuto 15">
                <a:extLst>
                  <a:ext uri="{FF2B5EF4-FFF2-40B4-BE49-F238E27FC236}">
                    <a16:creationId xmlns:a16="http://schemas.microsoft.com/office/drawing/2014/main" id="{2F7378B4-305A-2118-80DC-8943727BCE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0000" y="4320000"/>
                <a:ext cx="11864212" cy="5393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it-IT" sz="2200" u="sng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Potenza Resistente</a:t>
                </a:r>
                <a:r>
                  <a:rPr lang="it-IT" sz="2200" kern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it-IT" sz="2200" b="0" i="1" kern="0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endParaRPr lang="it-IT" sz="2200" kern="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5" name="Segnaposto contenuto 15">
                <a:extLst>
                  <a:ext uri="{FF2B5EF4-FFF2-40B4-BE49-F238E27FC236}">
                    <a16:creationId xmlns:a16="http://schemas.microsoft.com/office/drawing/2014/main" id="{2F7378B4-305A-2118-80DC-8943727BCE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000" y="4320000"/>
                <a:ext cx="11864212" cy="539378"/>
              </a:xfrm>
              <a:prstGeom prst="rect">
                <a:avLst/>
              </a:prstGeom>
              <a:blipFill>
                <a:blip r:embed="rId5"/>
                <a:stretch>
                  <a:fillRect l="-617" b="-227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Segnaposto contenuto 15">
                <a:extLst>
                  <a:ext uri="{FF2B5EF4-FFF2-40B4-BE49-F238E27FC236}">
                    <a16:creationId xmlns:a16="http://schemas.microsoft.com/office/drawing/2014/main" id="{E8A21E7D-DC00-A1AB-3739-418A0150776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0000" y="4860000"/>
                <a:ext cx="11864212" cy="5400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800" b="0" i="0" kern="1200">
                    <a:solidFill>
                      <a:schemeClr val="tx1"/>
                    </a:solidFill>
                    <a:latin typeface="Rubik" pitchFamily="2" charset="-79"/>
                    <a:ea typeface="+mn-ea"/>
                    <a:cs typeface="Rubik" pitchFamily="2" charset="-79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it-IT" sz="2400" kern="0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it-IT" sz="220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it-IT" sz="2200" i="1" kern="0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it-IT" sz="2200" b="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= (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it-IT" sz="2200" i="1" kern="0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it-IT" sz="2200" i="1" kern="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𝑎𝑖𝑟</m:t>
                        </m:r>
                      </m:e>
                    </m:acc>
                    <m:r>
                      <a:rPr lang="it-IT" sz="2200" b="0" i="1" kern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acc>
                      <m:accPr>
                        <m:chr m:val="⃗"/>
                        <m:ctrlPr>
                          <a:rPr lang="it-IT" sz="2200" i="1" kern="0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it-IT" sz="2200" i="1" kern="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𝑣𝑜𝑙𝑣</m:t>
                        </m:r>
                      </m:e>
                    </m:acc>
                  </m:oMath>
                </a14:m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-</a:t>
                </a:r>
                <a:r>
                  <a:rPr lang="it-IT" sz="2200" kern="0" dirty="0">
                    <a:solidFill>
                      <a:srgbClr val="836967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it-IT" sz="2200" i="1" kern="0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sz="2200" i="1" kern="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r>
                          <a:rPr lang="it-IT" sz="2200" i="1" kern="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𝑠𝑙𝑜𝑝𝑒</m:t>
                        </m:r>
                      </m:e>
                    </m:acc>
                  </m:oMath>
                </a14:m>
                <a:r>
                  <a:rPr lang="it-IT" sz="2200" kern="0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)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2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⋅</m:t>
                    </m:r>
                    <m:r>
                      <a:rPr lang="it-IT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it-IT" sz="2200" b="0" i="1" kern="0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𝑏𝑖𝑘𝑒</m:t>
                    </m:r>
                  </m:oMath>
                </a14:m>
                <a:endParaRPr lang="it-IT" sz="2200" kern="0" baseline="-25000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6" name="Segnaposto contenuto 15">
                <a:extLst>
                  <a:ext uri="{FF2B5EF4-FFF2-40B4-BE49-F238E27FC236}">
                    <a16:creationId xmlns:a16="http://schemas.microsoft.com/office/drawing/2014/main" id="{E8A21E7D-DC00-A1AB-3739-418A015077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000" y="4860000"/>
                <a:ext cx="11864212" cy="540000"/>
              </a:xfrm>
              <a:prstGeom prst="rect">
                <a:avLst/>
              </a:prstGeom>
              <a:blipFill>
                <a:blip r:embed="rId6"/>
                <a:stretch>
                  <a:fillRect b="-2921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Segnaposto contenuto 15">
            <a:extLst>
              <a:ext uri="{FF2B5EF4-FFF2-40B4-BE49-F238E27FC236}">
                <a16:creationId xmlns:a16="http://schemas.microsoft.com/office/drawing/2014/main" id="{3EF6231F-40AC-DAB8-953B-A4C41D0F4B90}"/>
              </a:ext>
            </a:extLst>
          </p:cNvPr>
          <p:cNvSpPr txBox="1">
            <a:spLocks/>
          </p:cNvSpPr>
          <p:nvPr/>
        </p:nvSpPr>
        <p:spPr>
          <a:xfrm>
            <a:off x="180000" y="342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L’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accelerazione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della bicicletta è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oscillante</a:t>
            </a:r>
          </a:p>
        </p:txBody>
      </p:sp>
      <p:sp>
        <p:nvSpPr>
          <p:cNvPr id="18" name="Segnaposto contenuto 15">
            <a:extLst>
              <a:ext uri="{FF2B5EF4-FFF2-40B4-BE49-F238E27FC236}">
                <a16:creationId xmlns:a16="http://schemas.microsoft.com/office/drawing/2014/main" id="{00DDFC76-E781-C55A-16A9-0C175F6B5D97}"/>
              </a:ext>
            </a:extLst>
          </p:cNvPr>
          <p:cNvSpPr txBox="1">
            <a:spLocks/>
          </p:cNvSpPr>
          <p:nvPr/>
        </p:nvSpPr>
        <p:spPr>
          <a:xfrm>
            <a:off x="180000" y="5400000"/>
            <a:ext cx="11864212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Maggiore è 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velocità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maggiore è la </a:t>
            </a: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resistenza</a:t>
            </a:r>
          </a:p>
        </p:txBody>
      </p:sp>
    </p:spTree>
    <p:extLst>
      <p:ext uri="{BB962C8B-B14F-4D97-AF65-F5344CB8AC3E}">
        <p14:creationId xmlns:p14="http://schemas.microsoft.com/office/powerpoint/2010/main" val="108421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3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Fisica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della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Bicicletta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9004E3FE-9985-49FD-9E97-BDC98C471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Laterale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72DEE59D-C679-442F-A852-ACF51669F52C}"/>
              </a:ext>
            </a:extLst>
          </p:cNvPr>
          <p:cNvGrpSpPr/>
          <p:nvPr/>
        </p:nvGrpSpPr>
        <p:grpSpPr>
          <a:xfrm>
            <a:off x="7757328" y="3115601"/>
            <a:ext cx="3627456" cy="900699"/>
            <a:chOff x="2733152" y="2873828"/>
            <a:chExt cx="3627456" cy="900699"/>
          </a:xfrm>
        </p:grpSpPr>
        <p:sp>
          <p:nvSpPr>
            <p:cNvPr id="20" name="Segnaposto contenuto 15">
              <a:extLst>
                <a:ext uri="{FF2B5EF4-FFF2-40B4-BE49-F238E27FC236}">
                  <a16:creationId xmlns:a16="http://schemas.microsoft.com/office/drawing/2014/main" id="{FE0C5F1D-DBB1-423B-8767-CAFED6FA7495}"/>
                </a:ext>
              </a:extLst>
            </p:cNvPr>
            <p:cNvSpPr txBox="1">
              <a:spLocks/>
            </p:cNvSpPr>
            <p:nvPr/>
          </p:nvSpPr>
          <p:spPr>
            <a:xfrm>
              <a:off x="2975548" y="3115601"/>
              <a:ext cx="338506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Rubik" pitchFamily="2" charset="-79"/>
                  <a:ea typeface="+mn-ea"/>
                  <a:cs typeface="Rubik" pitchFamily="2" charset="-79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sz="2200" b="1" kern="0" dirty="0">
                  <a:solidFill>
                    <a:srgbClr val="FF0000"/>
                  </a:solidFill>
                </a:rPr>
                <a:t>Cosa da far rilevare</a:t>
              </a:r>
            </a:p>
          </p:txBody>
        </p:sp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280FF19F-002D-43B5-97B5-E92EF3F0B120}"/>
                </a:ext>
              </a:extLst>
            </p:cNvPr>
            <p:cNvSpPr/>
            <p:nvPr/>
          </p:nvSpPr>
          <p:spPr>
            <a:xfrm>
              <a:off x="2733152" y="2873828"/>
              <a:ext cx="3385060" cy="900699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it-IT" sz="2000" kern="0" dirty="0">
                <a:latin typeface="Rubik" panose="00000500000000000000" pitchFamily="2" charset="-79"/>
                <a:cs typeface="Rubik" panose="00000500000000000000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4386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4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Sistema</a:t>
            </a: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9004E3FE-9985-49FD-9E97-BDC98C471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5760000" cy="1175450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Sensore utilizzato:</a:t>
            </a:r>
          </a:p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Blue Coin </a:t>
            </a: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della ST </a:t>
            </a:r>
            <a:r>
              <a:rPr lang="it-IT" sz="22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Microeletronics</a:t>
            </a:r>
            <a:endParaRPr lang="it-IT" sz="2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magine 9" descr="Immagine che contiene metro&#10;&#10;Descrizione generata automaticamente con attendibilità media">
            <a:extLst>
              <a:ext uri="{FF2B5EF4-FFF2-40B4-BE49-F238E27FC236}">
                <a16:creationId xmlns:a16="http://schemas.microsoft.com/office/drawing/2014/main" id="{CA188F38-ACAE-5F9C-E796-3456CCA7A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400" y="2300287"/>
            <a:ext cx="3505200" cy="2257425"/>
          </a:xfrm>
          <a:prstGeom prst="rect">
            <a:avLst/>
          </a:prstGeom>
        </p:spPr>
      </p:pic>
      <p:sp>
        <p:nvSpPr>
          <p:cNvPr id="11" name="Segnaposto contenuto 15">
            <a:extLst>
              <a:ext uri="{FF2B5EF4-FFF2-40B4-BE49-F238E27FC236}">
                <a16:creationId xmlns:a16="http://schemas.microsoft.com/office/drawing/2014/main" id="{E9DF907D-3D38-A49F-0F8D-D32AE0131DE3}"/>
              </a:ext>
            </a:extLst>
          </p:cNvPr>
          <p:cNvSpPr txBox="1">
            <a:spLocks/>
          </p:cNvSpPr>
          <p:nvPr/>
        </p:nvSpPr>
        <p:spPr>
          <a:xfrm>
            <a:off x="6276000" y="900000"/>
            <a:ext cx="5760000" cy="5393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sz="2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bicicletta</a:t>
            </a:r>
          </a:p>
        </p:txBody>
      </p:sp>
      <p:pic>
        <p:nvPicPr>
          <p:cNvPr id="13" name="Immagine 12" descr="Immagine che contiene pneumatico, trasporto, bici, Ruota di bicicletta">
            <a:extLst>
              <a:ext uri="{FF2B5EF4-FFF2-40B4-BE49-F238E27FC236}">
                <a16:creationId xmlns:a16="http://schemas.microsoft.com/office/drawing/2014/main" id="{0383E68C-47D3-2FFA-BFE3-A5DFF26C2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400" y="2300286"/>
            <a:ext cx="4013200" cy="2257425"/>
          </a:xfrm>
          <a:prstGeom prst="rect">
            <a:avLst/>
          </a:prstGeom>
        </p:spPr>
      </p:pic>
      <p:graphicFrame>
        <p:nvGraphicFramePr>
          <p:cNvPr id="14" name="Oggetto 13">
            <a:extLst>
              <a:ext uri="{FF2B5EF4-FFF2-40B4-BE49-F238E27FC236}">
                <a16:creationId xmlns:a16="http://schemas.microsoft.com/office/drawing/2014/main" id="{9F1C0705-9253-9990-5257-9F23597365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2571051"/>
              </p:ext>
            </p:extLst>
          </p:nvPr>
        </p:nvGraphicFramePr>
        <p:xfrm>
          <a:off x="7149400" y="3381684"/>
          <a:ext cx="4048125" cy="323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4" imgW="4047829" imgH="3238397" progId="Acrobat.Document.DC">
                  <p:embed/>
                </p:oleObj>
              </mc:Choice>
              <mc:Fallback>
                <p:oleObj name="Acrobat Document" r:id="rId4" imgW="4047829" imgH="3238397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49400" y="3381684"/>
                        <a:ext cx="4048125" cy="323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ggetto 14">
            <a:extLst>
              <a:ext uri="{FF2B5EF4-FFF2-40B4-BE49-F238E27FC236}">
                <a16:creationId xmlns:a16="http://schemas.microsoft.com/office/drawing/2014/main" id="{EFD2EEA6-8CB7-4103-82DF-1065D6F32B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8298612"/>
              </p:ext>
            </p:extLst>
          </p:nvPr>
        </p:nvGraphicFramePr>
        <p:xfrm>
          <a:off x="1612345" y="2840392"/>
          <a:ext cx="2895310" cy="38843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6" imgW="5133731" imgH="6886522" progId="Acrobat.Document.DC">
                  <p:embed/>
                </p:oleObj>
              </mc:Choice>
              <mc:Fallback>
                <p:oleObj name="Acrobat Document" r:id="rId6" imgW="5133731" imgH="6886522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12345" y="2840392"/>
                        <a:ext cx="2895310" cy="38843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6193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5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00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Fisica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della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Bicicletta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9004E3FE-9985-49FD-9E97-BDC98C471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00" y="900000"/>
            <a:ext cx="11864212" cy="53937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b="1" kern="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Dinamica Laterale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72DEE59D-C679-442F-A852-ACF51669F52C}"/>
              </a:ext>
            </a:extLst>
          </p:cNvPr>
          <p:cNvGrpSpPr/>
          <p:nvPr/>
        </p:nvGrpSpPr>
        <p:grpSpPr>
          <a:xfrm>
            <a:off x="7757328" y="3115601"/>
            <a:ext cx="3627456" cy="900699"/>
            <a:chOff x="2733152" y="2873828"/>
            <a:chExt cx="3627456" cy="900699"/>
          </a:xfrm>
        </p:grpSpPr>
        <p:sp>
          <p:nvSpPr>
            <p:cNvPr id="20" name="Segnaposto contenuto 15">
              <a:extLst>
                <a:ext uri="{FF2B5EF4-FFF2-40B4-BE49-F238E27FC236}">
                  <a16:creationId xmlns:a16="http://schemas.microsoft.com/office/drawing/2014/main" id="{FE0C5F1D-DBB1-423B-8767-CAFED6FA7495}"/>
                </a:ext>
              </a:extLst>
            </p:cNvPr>
            <p:cNvSpPr txBox="1">
              <a:spLocks/>
            </p:cNvSpPr>
            <p:nvPr/>
          </p:nvSpPr>
          <p:spPr>
            <a:xfrm>
              <a:off x="2975548" y="3115601"/>
              <a:ext cx="338506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Rubik" pitchFamily="2" charset="-79"/>
                  <a:ea typeface="+mn-ea"/>
                  <a:cs typeface="Rubik" pitchFamily="2" charset="-79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sz="2200" b="1" kern="0" dirty="0">
                  <a:solidFill>
                    <a:srgbClr val="FF0000"/>
                  </a:solidFill>
                </a:rPr>
                <a:t>Cosa da far rilevare</a:t>
              </a:r>
            </a:p>
          </p:txBody>
        </p:sp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280FF19F-002D-43B5-97B5-E92EF3F0B120}"/>
                </a:ext>
              </a:extLst>
            </p:cNvPr>
            <p:cNvSpPr/>
            <p:nvPr/>
          </p:nvSpPr>
          <p:spPr>
            <a:xfrm>
              <a:off x="2733152" y="2873828"/>
              <a:ext cx="3385060" cy="900699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it-IT" sz="2000" kern="0" dirty="0">
                <a:latin typeface="Rubik" panose="00000500000000000000" pitchFamily="2" charset="-79"/>
                <a:cs typeface="Rubik" panose="00000500000000000000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1349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46A5FE5-F18E-4CEB-89E2-383378AE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7CC9F7-E331-4A4D-8258-210102ABDB4E}" type="slidenum">
              <a:rPr kumimoji="0" lang="it-IT" sz="1000" b="0" i="0" u="none" strike="noStrike" kern="1200" cap="none" spc="0" normalizeH="0" baseline="0" noProof="0" smtClean="0">
                <a:ln>
                  <a:noFill/>
                </a:ln>
                <a:solidFill>
                  <a:srgbClr val="426EB0"/>
                </a:solidFill>
                <a:effectLst/>
                <a:uLnTx/>
                <a:uFillTx/>
                <a:ea typeface="+mn-ea"/>
                <a:cs typeface="Rubik" pitchFamily="2" charset="-79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426EB0"/>
              </a:solidFill>
              <a:effectLst/>
              <a:uLnTx/>
              <a:uFillTx/>
              <a:ea typeface="+mn-ea"/>
              <a:cs typeface="Rubik" pitchFamily="2" charset="-79"/>
            </a:endParaRPr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1E8E85E4-75F8-405A-84A9-DEE331F7A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1" y="237816"/>
            <a:ext cx="11793092" cy="577081"/>
          </a:xfrm>
        </p:spPr>
        <p:txBody>
          <a:bodyPr wrap="square">
            <a:spAutoFit/>
          </a:bodyPr>
          <a:lstStyle/>
          <a:p>
            <a:pPr algn="just"/>
            <a:r>
              <a:rPr lang="it-IT" dirty="0"/>
              <a:t>Titolo della slide</a:t>
            </a:r>
            <a:endParaRPr lang="en-US" dirty="0"/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9004E3FE-9985-49FD-9E97-BDC98C471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387" y="734330"/>
            <a:ext cx="11864212" cy="544636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200" kern="0" dirty="0"/>
              <a:t>Parole generiche </a:t>
            </a:r>
            <a:r>
              <a:rPr lang="it-IT" sz="2200" b="1" kern="0" dirty="0">
                <a:solidFill>
                  <a:srgbClr val="002060"/>
                </a:solidFill>
              </a:rPr>
              <a:t>parole in evidenza </a:t>
            </a:r>
            <a:r>
              <a:rPr lang="it-IT" sz="2200" kern="0" dirty="0"/>
              <a:t>parole generiche</a:t>
            </a:r>
          </a:p>
        </p:txBody>
      </p:sp>
      <p:sp>
        <p:nvSpPr>
          <p:cNvPr id="7" name="Segnaposto contenuto 15">
            <a:extLst>
              <a:ext uri="{FF2B5EF4-FFF2-40B4-BE49-F238E27FC236}">
                <a16:creationId xmlns:a16="http://schemas.microsoft.com/office/drawing/2014/main" id="{F67326B7-4388-4CAC-88A5-B5A8B792D162}"/>
              </a:ext>
            </a:extLst>
          </p:cNvPr>
          <p:cNvSpPr txBox="1">
            <a:spLocks/>
          </p:cNvSpPr>
          <p:nvPr/>
        </p:nvSpPr>
        <p:spPr>
          <a:xfrm>
            <a:off x="175387" y="1330744"/>
            <a:ext cx="11864212" cy="89768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Rubik" pitchFamily="2" charset="-79"/>
              </a:rPr>
              <a:t>Elenco puntato 1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Rubik" pitchFamily="2" charset="-79"/>
              </a:rPr>
              <a:t>Elenco puntato 2</a:t>
            </a:r>
          </a:p>
        </p:txBody>
      </p:sp>
      <p:sp>
        <p:nvSpPr>
          <p:cNvPr id="10" name="Segnaposto contenuto 15">
            <a:extLst>
              <a:ext uri="{FF2B5EF4-FFF2-40B4-BE49-F238E27FC236}">
                <a16:creationId xmlns:a16="http://schemas.microsoft.com/office/drawing/2014/main" id="{79148C90-074A-4D78-A193-CDC370658A40}"/>
              </a:ext>
            </a:extLst>
          </p:cNvPr>
          <p:cNvSpPr txBox="1">
            <a:spLocks/>
          </p:cNvSpPr>
          <p:nvPr/>
        </p:nvSpPr>
        <p:spPr>
          <a:xfrm>
            <a:off x="152401" y="2538837"/>
            <a:ext cx="11864212" cy="54463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t-IT" sz="2200" b="1" i="0" u="sng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Rubik" pitchFamily="2" charset="-79"/>
              </a:rPr>
              <a:t>Sottotitolo</a:t>
            </a:r>
          </a:p>
        </p:txBody>
      </p:sp>
      <p:sp>
        <p:nvSpPr>
          <p:cNvPr id="22" name="Freccia a destra 21">
            <a:extLst>
              <a:ext uri="{FF2B5EF4-FFF2-40B4-BE49-F238E27FC236}">
                <a16:creationId xmlns:a16="http://schemas.microsoft.com/office/drawing/2014/main" id="{97C61470-C57B-46E5-BE58-7513336D3DDC}"/>
              </a:ext>
            </a:extLst>
          </p:cNvPr>
          <p:cNvSpPr/>
          <p:nvPr/>
        </p:nvSpPr>
        <p:spPr>
          <a:xfrm>
            <a:off x="4175760" y="1453406"/>
            <a:ext cx="497840" cy="215005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ubik" panose="00000500000000000000" pitchFamily="2" charset="-79"/>
              <a:ea typeface="+mn-ea"/>
              <a:cs typeface="Rubik" panose="00000500000000000000" pitchFamily="2" charset="-79"/>
            </a:endParaRPr>
          </a:p>
        </p:txBody>
      </p:sp>
      <p:sp>
        <p:nvSpPr>
          <p:cNvPr id="23" name="Segnaposto contenuto 15">
            <a:extLst>
              <a:ext uri="{FF2B5EF4-FFF2-40B4-BE49-F238E27FC236}">
                <a16:creationId xmlns:a16="http://schemas.microsoft.com/office/drawing/2014/main" id="{4E2AC094-42BF-4215-8464-1C8A452EAA99}"/>
              </a:ext>
            </a:extLst>
          </p:cNvPr>
          <p:cNvSpPr txBox="1">
            <a:spLocks/>
          </p:cNvSpPr>
          <p:nvPr/>
        </p:nvSpPr>
        <p:spPr>
          <a:xfrm>
            <a:off x="4672266" y="1345464"/>
            <a:ext cx="7579360" cy="4308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t-IT" sz="22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+mn-ea"/>
                <a:cs typeface="Rubik" pitchFamily="2" charset="-79"/>
              </a:rPr>
              <a:t>commento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72DEE59D-C679-442F-A852-ACF51669F52C}"/>
              </a:ext>
            </a:extLst>
          </p:cNvPr>
          <p:cNvGrpSpPr/>
          <p:nvPr/>
        </p:nvGrpSpPr>
        <p:grpSpPr>
          <a:xfrm>
            <a:off x="7757328" y="3115601"/>
            <a:ext cx="3627456" cy="900699"/>
            <a:chOff x="2733152" y="2873828"/>
            <a:chExt cx="3627456" cy="900699"/>
          </a:xfrm>
        </p:grpSpPr>
        <p:sp>
          <p:nvSpPr>
            <p:cNvPr id="20" name="Segnaposto contenuto 15">
              <a:extLst>
                <a:ext uri="{FF2B5EF4-FFF2-40B4-BE49-F238E27FC236}">
                  <a16:creationId xmlns:a16="http://schemas.microsoft.com/office/drawing/2014/main" id="{FE0C5F1D-DBB1-423B-8767-CAFED6FA7495}"/>
                </a:ext>
              </a:extLst>
            </p:cNvPr>
            <p:cNvSpPr txBox="1">
              <a:spLocks/>
            </p:cNvSpPr>
            <p:nvPr/>
          </p:nvSpPr>
          <p:spPr>
            <a:xfrm>
              <a:off x="2975548" y="3115601"/>
              <a:ext cx="338506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Rubik" pitchFamily="2" charset="-79"/>
                  <a:ea typeface="+mn-ea"/>
                  <a:cs typeface="Rubik" pitchFamily="2" charset="-79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it-IT" sz="22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+mn-ea"/>
                  <a:cs typeface="Rubik" pitchFamily="2" charset="-79"/>
                </a:rPr>
                <a:t>Cosa da far rilevare</a:t>
              </a:r>
            </a:p>
          </p:txBody>
        </p:sp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280FF19F-002D-43B5-97B5-E92EF3F0B120}"/>
                </a:ext>
              </a:extLst>
            </p:cNvPr>
            <p:cNvSpPr/>
            <p:nvPr/>
          </p:nvSpPr>
          <p:spPr>
            <a:xfrm>
              <a:off x="2733152" y="2873828"/>
              <a:ext cx="3385060" cy="900699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ubik" panose="00000500000000000000" pitchFamily="2" charset="-79"/>
                <a:ea typeface="+mn-ea"/>
                <a:cs typeface="Rubik" panose="00000500000000000000" pitchFamily="2" charset="-79"/>
              </a:endParaRPr>
            </a:p>
          </p:txBody>
        </p:sp>
      </p:grpSp>
      <p:sp>
        <p:nvSpPr>
          <p:cNvPr id="24" name="Segnaposto contenuto 15">
            <a:extLst>
              <a:ext uri="{FF2B5EF4-FFF2-40B4-BE49-F238E27FC236}">
                <a16:creationId xmlns:a16="http://schemas.microsoft.com/office/drawing/2014/main" id="{45F6CC89-4C16-43B2-9641-AA139E6FD422}"/>
              </a:ext>
            </a:extLst>
          </p:cNvPr>
          <p:cNvSpPr txBox="1">
            <a:spLocks/>
          </p:cNvSpPr>
          <p:nvPr/>
        </p:nvSpPr>
        <p:spPr>
          <a:xfrm>
            <a:off x="163894" y="3129335"/>
            <a:ext cx="11864212" cy="54463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t-IT" sz="2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Rubik" pitchFamily="2" charset="-79"/>
              </a:rPr>
              <a:t>Parole generiche </a:t>
            </a:r>
            <a:r>
              <a:rPr kumimoji="0" lang="it-IT" sz="22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ea typeface="+mn-ea"/>
                <a:cs typeface="Rubik" pitchFamily="2" charset="-79"/>
              </a:rPr>
              <a:t>parole in evidenza </a:t>
            </a:r>
            <a:r>
              <a:rPr kumimoji="0" lang="it-IT" sz="2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Rubik" pitchFamily="2" charset="-79"/>
              </a:rPr>
              <a:t>parole generiche</a:t>
            </a:r>
          </a:p>
        </p:txBody>
      </p:sp>
    </p:spTree>
    <p:extLst>
      <p:ext uri="{BB962C8B-B14F-4D97-AF65-F5344CB8AC3E}">
        <p14:creationId xmlns:p14="http://schemas.microsoft.com/office/powerpoint/2010/main" val="4173294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2" grpId="0" animBg="1"/>
      <p:bldP spid="23" grpId="0"/>
    </p:bldLst>
  </p:timing>
</p:sld>
</file>

<file path=ppt/theme/theme1.xml><?xml version="1.0" encoding="utf-8"?>
<a:theme xmlns:a="http://schemas.openxmlformats.org/drawingml/2006/main" name="Tema di Office">
  <a:themeElements>
    <a:clrScheme name="Cal unib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C355D"/>
      </a:accent1>
      <a:accent2>
        <a:srgbClr val="CD623A"/>
      </a:accent2>
      <a:accent3>
        <a:srgbClr val="172642"/>
      </a:accent3>
      <a:accent4>
        <a:srgbClr val="3461AA"/>
      </a:accent4>
      <a:accent5>
        <a:srgbClr val="D0D8E5"/>
      </a:accent5>
      <a:accent6>
        <a:srgbClr val="555E64"/>
      </a:accent6>
      <a:hlink>
        <a:srgbClr val="0563C1"/>
      </a:hlink>
      <a:folHlink>
        <a:srgbClr val="954F72"/>
      </a:folHlink>
    </a:clrScheme>
    <a:fontScheme name="Unibg">
      <a:majorFont>
        <a:latin typeface="Rubik Medium"/>
        <a:ea typeface=""/>
        <a:cs typeface=""/>
      </a:majorFont>
      <a:minorFont>
        <a:latin typeface="Rubi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rgbClr val="FF000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150000"/>
          </a:lnSpc>
          <a:defRPr sz="2000" kern="0" dirty="0">
            <a:latin typeface="Rubik" panose="00000500000000000000" pitchFamily="2" charset="-79"/>
            <a:cs typeface="Rubik" panose="00000500000000000000" pitchFamily="2" charset="-79"/>
          </a:defRPr>
        </a:defPPr>
      </a:lstStyle>
    </a:spDef>
    <a:lnDef>
      <a:spPr>
        <a:ln w="15875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 anchorCtr="0">
        <a:normAutofit lnSpcReduction="10000"/>
      </a:bodyPr>
      <a:lstStyle>
        <a:defPPr>
          <a:defRPr sz="1800" b="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8312</TotalTime>
  <Words>159</Words>
  <Application>Microsoft Office PowerPoint</Application>
  <PresentationFormat>Widescreen</PresentationFormat>
  <Paragraphs>40</Paragraphs>
  <Slides>6</Slides>
  <Notes>0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4" baseType="lpstr">
      <vt:lpstr>Arial</vt:lpstr>
      <vt:lpstr>Calibri</vt:lpstr>
      <vt:lpstr>Cambria Math</vt:lpstr>
      <vt:lpstr>Rubik</vt:lpstr>
      <vt:lpstr>Rubik Light</vt:lpstr>
      <vt:lpstr>Times New Roman</vt:lpstr>
      <vt:lpstr>Tema di Office</vt:lpstr>
      <vt:lpstr>Adobe Acrobat Document</vt:lpstr>
      <vt:lpstr>Definizione di Indicatori per la Caratterizzazione dello Stile di Guida di Veicoli Leggeri</vt:lpstr>
      <vt:lpstr>Fisica della Bicicletta</vt:lpstr>
      <vt:lpstr>Fisica della Bicicletta</vt:lpstr>
      <vt:lpstr>Il Sistema</vt:lpstr>
      <vt:lpstr>Fisica della Bicicletta</vt:lpstr>
      <vt:lpstr>Titolo della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Utente di Microsoft Office</dc:creator>
  <cp:lastModifiedBy>Daniele Bosc</cp:lastModifiedBy>
  <cp:revision>880</cp:revision>
  <dcterms:created xsi:type="dcterms:W3CDTF">2018-11-28T11:02:36Z</dcterms:created>
  <dcterms:modified xsi:type="dcterms:W3CDTF">2024-07-03T19:41:04Z</dcterms:modified>
</cp:coreProperties>
</file>

<file path=docProps/thumbnail.jpeg>
</file>